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22" r:id="rId2"/>
    <p:sldId id="321" r:id="rId3"/>
    <p:sldId id="328" r:id="rId4"/>
    <p:sldId id="329" r:id="rId5"/>
    <p:sldId id="331" r:id="rId6"/>
    <p:sldId id="323" r:id="rId7"/>
    <p:sldId id="324" r:id="rId8"/>
    <p:sldId id="325" r:id="rId9"/>
    <p:sldId id="326" r:id="rId10"/>
    <p:sldId id="327" r:id="rId11"/>
    <p:sldId id="330" r:id="rId12"/>
    <p:sldId id="297" r:id="rId13"/>
  </p:sldIdLst>
  <p:sldSz cx="12190413" cy="6859588"/>
  <p:notesSz cx="6858000" cy="9144000"/>
  <p:embeddedFontLst>
    <p:embeddedFont>
      <p:font typeface="굴림체" panose="020B0609000101010101" pitchFamily="49" charset="-127"/>
      <p:regular r:id="rId16"/>
    </p:embeddedFont>
    <p:embeddedFont>
      <p:font typeface="맑은 고딕" panose="020B0503020000020004" pitchFamily="34" charset="-127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Noto Sans" panose="020B0502040504020204" pitchFamily="34" charset="0"/>
      <p:regular r:id="rId25"/>
      <p:bold r:id="rId26"/>
      <p:italic r:id="rId27"/>
      <p:boldItalic r:id="rId28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  <a:srgbClr val="FFCE33"/>
    <a:srgbClr val="882406"/>
    <a:srgbClr val="00A9B0"/>
    <a:srgbClr val="013662"/>
    <a:srgbClr val="E93440"/>
    <a:srgbClr val="BFBFBF"/>
    <a:srgbClr val="667552"/>
    <a:srgbClr val="CC9900"/>
    <a:srgbClr val="546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792" autoAdjust="0"/>
  </p:normalViewPr>
  <p:slideViewPr>
    <p:cSldViewPr>
      <p:cViewPr varScale="1">
        <p:scale>
          <a:sx n="95" d="100"/>
          <a:sy n="95" d="100"/>
        </p:scale>
        <p:origin x="822" y="108"/>
      </p:cViewPr>
      <p:guideLst>
        <p:guide orient="horz" pos="2160"/>
        <p:guide pos="2880"/>
        <p:guide orient="horz" pos="21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hua J. Hiatt" userId="62c052a8-a5fa-4e28-a906-be94d957dcdc" providerId="ADAL" clId="{2DBE3F17-8754-4245-B5F7-DE9AC4EBA799}"/>
    <pc:docChg chg="custSel modSld">
      <pc:chgData name="Joshua J. Hiatt" userId="62c052a8-a5fa-4e28-a906-be94d957dcdc" providerId="ADAL" clId="{2DBE3F17-8754-4245-B5F7-DE9AC4EBA799}" dt="2024-01-22T20:43:47.620" v="35" actId="20577"/>
      <pc:docMkLst>
        <pc:docMk/>
      </pc:docMkLst>
      <pc:sldChg chg="modSp mod">
        <pc:chgData name="Joshua J. Hiatt" userId="62c052a8-a5fa-4e28-a906-be94d957dcdc" providerId="ADAL" clId="{2DBE3F17-8754-4245-B5F7-DE9AC4EBA799}" dt="2024-01-22T20:43:05.648" v="32" actId="403"/>
        <pc:sldMkLst>
          <pc:docMk/>
          <pc:sldMk cId="0" sldId="322"/>
        </pc:sldMkLst>
        <pc:spChg chg="mod">
          <ac:chgData name="Joshua J. Hiatt" userId="62c052a8-a5fa-4e28-a906-be94d957dcdc" providerId="ADAL" clId="{2DBE3F17-8754-4245-B5F7-DE9AC4EBA799}" dt="2024-01-22T20:43:05.648" v="32" actId="403"/>
          <ac:spMkLst>
            <pc:docMk/>
            <pc:sldMk cId="0" sldId="322"/>
            <ac:spMk id="3" creationId="{238BD2BE-6169-874F-DBE1-804B7D3AB80B}"/>
          </ac:spMkLst>
        </pc:spChg>
      </pc:sldChg>
      <pc:sldChg chg="modSp mod">
        <pc:chgData name="Joshua J. Hiatt" userId="62c052a8-a5fa-4e28-a906-be94d957dcdc" providerId="ADAL" clId="{2DBE3F17-8754-4245-B5F7-DE9AC4EBA799}" dt="2024-01-22T20:43:47.620" v="35" actId="20577"/>
        <pc:sldMkLst>
          <pc:docMk/>
          <pc:sldMk cId="1465464643" sldId="325"/>
        </pc:sldMkLst>
        <pc:spChg chg="mod">
          <ac:chgData name="Joshua J. Hiatt" userId="62c052a8-a5fa-4e28-a906-be94d957dcdc" providerId="ADAL" clId="{2DBE3F17-8754-4245-B5F7-DE9AC4EBA799}" dt="2024-01-22T20:43:47.620" v="35" actId="20577"/>
          <ac:spMkLst>
            <pc:docMk/>
            <pc:sldMk cId="1465464643" sldId="325"/>
            <ac:spMk id="3" creationId="{B3561F51-2383-DB0A-CEEB-877FE741464A}"/>
          </ac:spMkLst>
        </pc:spChg>
      </pc:sldChg>
      <pc:sldChg chg="modSp mod">
        <pc:chgData name="Joshua J. Hiatt" userId="62c052a8-a5fa-4e28-a906-be94d957dcdc" providerId="ADAL" clId="{2DBE3F17-8754-4245-B5F7-DE9AC4EBA799}" dt="2024-01-22T20:42:11.725" v="26" actId="403"/>
        <pc:sldMkLst>
          <pc:docMk/>
          <pc:sldMk cId="308537394" sldId="327"/>
        </pc:sldMkLst>
        <pc:spChg chg="mod">
          <ac:chgData name="Joshua J. Hiatt" userId="62c052a8-a5fa-4e28-a906-be94d957dcdc" providerId="ADAL" clId="{2DBE3F17-8754-4245-B5F7-DE9AC4EBA799}" dt="2024-01-22T20:42:11.725" v="26" actId="403"/>
          <ac:spMkLst>
            <pc:docMk/>
            <pc:sldMk cId="308537394" sldId="327"/>
            <ac:spMk id="4" creationId="{6BD9FD19-8442-47C4-292E-E3043AD85DD5}"/>
          </ac:spMkLst>
        </pc:spChg>
      </pc:sldChg>
      <pc:sldChg chg="delSp modSp mod">
        <pc:chgData name="Joshua J. Hiatt" userId="62c052a8-a5fa-4e28-a906-be94d957dcdc" providerId="ADAL" clId="{2DBE3F17-8754-4245-B5F7-DE9AC4EBA799}" dt="2024-01-22T20:40:39.167" v="1" actId="478"/>
        <pc:sldMkLst>
          <pc:docMk/>
          <pc:sldMk cId="3726884165" sldId="328"/>
        </pc:sldMkLst>
        <pc:spChg chg="del mod">
          <ac:chgData name="Joshua J. Hiatt" userId="62c052a8-a5fa-4e28-a906-be94d957dcdc" providerId="ADAL" clId="{2DBE3F17-8754-4245-B5F7-DE9AC4EBA799}" dt="2024-01-22T20:40:39.167" v="1" actId="478"/>
          <ac:spMkLst>
            <pc:docMk/>
            <pc:sldMk cId="3726884165" sldId="328"/>
            <ac:spMk id="4" creationId="{93809813-3E40-06C6-15ED-8702E9204FF3}"/>
          </ac:spMkLst>
        </pc:spChg>
      </pc:sldChg>
      <pc:sldChg chg="addSp modSp mod">
        <pc:chgData name="Joshua J. Hiatt" userId="62c052a8-a5fa-4e28-a906-be94d957dcdc" providerId="ADAL" clId="{2DBE3F17-8754-4245-B5F7-DE9AC4EBA799}" dt="2024-01-22T20:40:56.104" v="7" actId="14100"/>
        <pc:sldMkLst>
          <pc:docMk/>
          <pc:sldMk cId="4150724913" sldId="329"/>
        </pc:sldMkLst>
        <pc:spChg chg="add mod">
          <ac:chgData name="Joshua J. Hiatt" userId="62c052a8-a5fa-4e28-a906-be94d957dcdc" providerId="ADAL" clId="{2DBE3F17-8754-4245-B5F7-DE9AC4EBA799}" dt="2024-01-22T20:40:56.104" v="7" actId="14100"/>
          <ac:spMkLst>
            <pc:docMk/>
            <pc:sldMk cId="4150724913" sldId="329"/>
            <ac:spMk id="9" creationId="{C16996B4-D9E1-2A2A-287E-56C0AC2E419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2024-01-22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mp>
</file>

<file path=ppt/media/image11.png>
</file>

<file path=ppt/media/image12.tmp>
</file>

<file path=ppt/media/image13.tmp>
</file>

<file path=ppt/media/image14.tmp>
</file>

<file path=ppt/media/image15.tmp>
</file>

<file path=ppt/media/image2.jpg>
</file>

<file path=ppt/media/image3.jpg>
</file>

<file path=ppt/media/image4.jpg>
</file>

<file path=ppt/media/image5.jpg>
</file>

<file path=ppt/media/image6.jp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2024-01-22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5534000" y="2453687"/>
            <a:ext cx="5415634" cy="204520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5534000" y="4293890"/>
            <a:ext cx="5415634" cy="81113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254777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2024-01-22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254777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accent6">
                    <a:lumMod val="50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6199162" y="2528763"/>
            <a:ext cx="5394629" cy="227224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implemaps.com/static/data/us-cities/1.77/basic/simplemaps_uscities_basicv1.77.zip" TargetMode="External"/><Relationship Id="rId2" Type="http://schemas.openxmlformats.org/officeDocument/2006/relationships/hyperlink" Target="https://www.kaggle.com/datasets/cid007/pizza-restaurants-us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kaggle.com/datasets/asaniczka/us-cost-of-living-dataset-3171-countie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5591150" y="2277666"/>
            <a:ext cx="5415634" cy="2045207"/>
          </a:xfrm>
        </p:spPr>
        <p:txBody>
          <a:bodyPr/>
          <a:lstStyle/>
          <a:p>
            <a:r>
              <a:rPr lang="en-US" altLang="ko-KR" dirty="0"/>
              <a:t>Colorado Pizza Project</a:t>
            </a:r>
            <a:endParaRPr lang="ko-KR" altLang="en-US" b="1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5933472" y="1989634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933472" y="4482511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38BD2BE-6169-874F-DBE1-804B7D3AB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4000" y="4673276"/>
            <a:ext cx="5415634" cy="811138"/>
          </a:xfrm>
        </p:spPr>
        <p:txBody>
          <a:bodyPr/>
          <a:lstStyle/>
          <a:p>
            <a:r>
              <a:rPr lang="en-US" sz="2800" dirty="0"/>
              <a:t>By Joshua Hiatt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561F51-2383-DB0A-CEEB-877FE7414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Feature Engineering and Processing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D9FD19-8442-47C4-292E-E3043AD85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86" y="2097646"/>
            <a:ext cx="9937104" cy="3348372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3200" b="1" dirty="0">
                <a:solidFill>
                  <a:schemeClr val="bg1"/>
                </a:solidFill>
              </a:rPr>
              <a:t>Split</a:t>
            </a:r>
            <a:r>
              <a:rPr lang="en-US" altLang="ko-KR" sz="2800" dirty="0">
                <a:solidFill>
                  <a:schemeClr val="bg1"/>
                </a:solidFill>
              </a:rPr>
              <a:t> Menu Item Column into </a:t>
            </a:r>
            <a:r>
              <a:rPr lang="en-US" altLang="ko-KR" sz="3500" b="1" dirty="0">
                <a:solidFill>
                  <a:schemeClr val="bg1"/>
                </a:solidFill>
              </a:rPr>
              <a:t>Individual Words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600" b="1" dirty="0">
                <a:solidFill>
                  <a:schemeClr val="bg1"/>
                </a:solidFill>
              </a:rPr>
              <a:t>One Hot Encoded </a:t>
            </a:r>
            <a:r>
              <a:rPr lang="en-US" altLang="ko-KR" sz="2800" dirty="0">
                <a:solidFill>
                  <a:schemeClr val="bg1"/>
                </a:solidFill>
              </a:rPr>
              <a:t>Menu Item Words and Categorical Columns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</a:rPr>
              <a:t>Applied </a:t>
            </a:r>
            <a:r>
              <a:rPr lang="en-US" altLang="ko-KR" sz="3500" b="1" dirty="0">
                <a:solidFill>
                  <a:schemeClr val="bg1"/>
                </a:solidFill>
              </a:rPr>
              <a:t>Standard Scaler </a:t>
            </a:r>
            <a:r>
              <a:rPr lang="en-US" altLang="ko-KR" sz="2800" dirty="0">
                <a:solidFill>
                  <a:schemeClr val="bg1"/>
                </a:solidFill>
              </a:rPr>
              <a:t>to Numerical Columns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</a:rPr>
              <a:t>New Dataframe Shape was 4,948 Columns and 9002 rows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500" b="1" dirty="0">
                <a:solidFill>
                  <a:schemeClr val="bg1"/>
                </a:solidFill>
              </a:rPr>
              <a:t>Bootstrapped</a:t>
            </a:r>
            <a:r>
              <a:rPr lang="en-US" altLang="ko-KR" sz="2800" dirty="0">
                <a:solidFill>
                  <a:schemeClr val="bg1"/>
                </a:solidFill>
              </a:rPr>
              <a:t> Dataframe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</a:rPr>
              <a:t>Split Dataframe into </a:t>
            </a:r>
            <a:r>
              <a:rPr lang="en-US" altLang="ko-KR" sz="3500" b="1" dirty="0">
                <a:solidFill>
                  <a:schemeClr val="bg1"/>
                </a:solidFill>
              </a:rPr>
              <a:t>Train and Test Sets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537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3B8E94-86B7-FA99-AF00-C90CEC319C22}"/>
              </a:ext>
            </a:extLst>
          </p:cNvPr>
          <p:cNvSpPr txBox="1">
            <a:spLocks/>
          </p:cNvSpPr>
          <p:nvPr/>
        </p:nvSpPr>
        <p:spPr>
          <a:xfrm>
            <a:off x="609520" y="254777"/>
            <a:ext cx="10971373" cy="798753"/>
          </a:xfrm>
          <a:prstGeom prst="rect">
            <a:avLst/>
          </a:prstGeom>
        </p:spPr>
        <p:txBody>
          <a:bodyPr/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3800" kern="1200">
                <a:solidFill>
                  <a:sysClr val="windowText" lastClr="000000"/>
                </a:solidFill>
                <a:latin typeface="맑은 고딕" pitchFamily="50" charset="-127"/>
                <a:ea typeface="맑은 고딕" pitchFamily="50" charset="-127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+mj-lt"/>
              </a:rPr>
              <a:t>Models</a:t>
            </a:r>
          </a:p>
        </p:txBody>
      </p:sp>
      <p:sp>
        <p:nvSpPr>
          <p:cNvPr id="3" name="내용 개체 틀 3">
            <a:extLst>
              <a:ext uri="{FF2B5EF4-FFF2-40B4-BE49-F238E27FC236}">
                <a16:creationId xmlns:a16="http://schemas.microsoft.com/office/drawing/2014/main" id="{02C75D39-3EDD-A11B-354E-4100F5999D0D}"/>
              </a:ext>
            </a:extLst>
          </p:cNvPr>
          <p:cNvSpPr txBox="1">
            <a:spLocks/>
          </p:cNvSpPr>
          <p:nvPr/>
        </p:nvSpPr>
        <p:spPr>
          <a:xfrm>
            <a:off x="478582" y="1629594"/>
            <a:ext cx="8352928" cy="3348372"/>
          </a:xfrm>
          <a:prstGeom prst="rect">
            <a:avLst/>
          </a:prstGeom>
        </p:spPr>
        <p:txBody>
          <a:bodyPr>
            <a:normAutofit/>
          </a:bodyPr>
          <a:lstStyle>
            <a:lvl1pPr marL="373384" indent="-373384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7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808998" indent="-311153" algn="l" defTabSz="99569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20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124461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174245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20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224030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»"/>
              <a:defRPr lang="ko-KR" altLang="en-US" sz="20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73814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99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83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68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XGBoost</a:t>
            </a:r>
            <a:r>
              <a:rPr lang="en-US" sz="2000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– Test R2: 0.595 / Test MAE $2.12</a:t>
            </a:r>
          </a:p>
          <a:p>
            <a:r>
              <a:rPr lang="en-US" sz="2000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Random Forest Regressor – Test R2: 0.65 / Test MAE $2.35</a:t>
            </a:r>
          </a:p>
          <a:p>
            <a:r>
              <a:rPr lang="en-US" sz="2800" b="1" i="1" dirty="0">
                <a:solidFill>
                  <a:schemeClr val="bg1"/>
                </a:solidFill>
                <a:latin typeface="+mj-lt"/>
              </a:rPr>
              <a:t>AdaBoost – Test R2: 0.65 / Test MAE $1.86</a:t>
            </a:r>
          </a:p>
          <a:p>
            <a:r>
              <a:rPr lang="en-US" sz="2000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Automated Feature Engineered – Test R2: 0.72 / Test MAE $2.07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Picture 3" descr="A graph of values with blue dots&#10;&#10;Description automatically generated">
            <a:extLst>
              <a:ext uri="{FF2B5EF4-FFF2-40B4-BE49-F238E27FC236}">
                <a16:creationId xmlns:a16="http://schemas.microsoft.com/office/drawing/2014/main" id="{F49D5975-0E3D-D88D-02F6-D8DCDA2C7A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774" y="3413729"/>
            <a:ext cx="3268920" cy="2547694"/>
          </a:xfrm>
          <a:prstGeom prst="rect">
            <a:avLst/>
          </a:prstGeom>
        </p:spPr>
      </p:pic>
      <p:pic>
        <p:nvPicPr>
          <p:cNvPr id="5" name="Picture 4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48980139-A11E-DDE4-1075-64A92104F0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222" y="3413729"/>
            <a:ext cx="2592288" cy="28256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7375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6199162" y="2528763"/>
            <a:ext cx="5394629" cy="2272246"/>
          </a:xfrm>
        </p:spPr>
        <p:txBody>
          <a:bodyPr/>
          <a:lstStyle/>
          <a:p>
            <a:r>
              <a:rPr lang="en-US" altLang="ko-KR" dirty="0"/>
              <a:t>THANK</a:t>
            </a:r>
            <a:br>
              <a:rPr lang="en-US" altLang="ko-KR" dirty="0"/>
            </a:br>
            <a:r>
              <a:rPr lang="en-US" altLang="ko-KR" dirty="0"/>
              <a:t>YOU</a:t>
            </a:r>
            <a:endParaRPr lang="ko-KR" altLang="en-US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8406408" y="4903489"/>
            <a:ext cx="299453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8406408" y="2522239"/>
            <a:ext cx="299453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838622" y="2097646"/>
            <a:ext cx="10022189" cy="2664296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3600" b="1" dirty="0">
                <a:solidFill>
                  <a:schemeClr val="bg1"/>
                </a:solidFill>
              </a:rPr>
              <a:t>Find an Underserved Colorado Community with a Population of 100,000 or More w/o a local Pizzeria.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600" b="1" dirty="0">
                <a:solidFill>
                  <a:schemeClr val="bg1"/>
                </a:solidFill>
              </a:rPr>
              <a:t>Recommend Local Favorites.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600" b="1" dirty="0">
                <a:solidFill>
                  <a:schemeClr val="bg1"/>
                </a:solidFill>
              </a:rPr>
              <a:t>Create a Model to Predict Accurate Menu Pricing.</a:t>
            </a:r>
            <a:endParaRPr lang="ko-KR" altLang="en-US" sz="3600" b="1" dirty="0">
              <a:solidFill>
                <a:schemeClr val="bg1"/>
              </a:solidFill>
            </a:endParaRP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Problem Statement</a:t>
            </a:r>
            <a:endParaRPr lang="ko-KR" alt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3">
            <a:extLst>
              <a:ext uri="{FF2B5EF4-FFF2-40B4-BE49-F238E27FC236}">
                <a16:creationId xmlns:a16="http://schemas.microsoft.com/office/drawing/2014/main" id="{72194968-1764-6C54-B6DE-B2D0EB38E6CB}"/>
              </a:ext>
            </a:extLst>
          </p:cNvPr>
          <p:cNvSpPr txBox="1">
            <a:spLocks/>
          </p:cNvSpPr>
          <p:nvPr/>
        </p:nvSpPr>
        <p:spPr>
          <a:xfrm>
            <a:off x="478583" y="1341562"/>
            <a:ext cx="7344816" cy="2664296"/>
          </a:xfrm>
          <a:prstGeom prst="rect">
            <a:avLst/>
          </a:prstGeom>
        </p:spPr>
        <p:txBody>
          <a:bodyPr/>
          <a:lstStyle>
            <a:lvl1pPr marL="373384" indent="-373384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7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808998" indent="-311153" algn="l" defTabSz="99569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20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124461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0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174245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20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224030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»"/>
              <a:defRPr lang="ko-KR" altLang="en-US" sz="20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73814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99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83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68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i="1" dirty="0">
                <a:solidFill>
                  <a:schemeClr val="bg1"/>
                </a:solidFill>
                <a:latin typeface="+mj-lt"/>
              </a:rPr>
              <a:t>Pizza Data: </a:t>
            </a:r>
            <a:r>
              <a:rPr lang="en-US" sz="1800" u="sng" kern="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2"/>
              </a:rPr>
              <a:t>https://www.kaggle.com/datasets/cid007/pizza-restaurants-us</a:t>
            </a:r>
            <a:endParaRPr lang="en-US" sz="1800" u="sng" kern="0" dirty="0">
              <a:solidFill>
                <a:srgbClr val="0563C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r>
              <a:rPr lang="en-US" sz="2800" i="1" kern="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  <a:cs typeface="Calibri" panose="020F0502020204030204" pitchFamily="34" charset="0"/>
              </a:rPr>
              <a:t>City Data: </a:t>
            </a:r>
            <a:r>
              <a:rPr lang="en-US" sz="1800" u="sng" kern="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https://simplemaps.com/static/data/us-cities/1.77/basic/simplemaps_uscities_basicv1.77.zip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800" i="1" kern="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  <a:cs typeface="Calibri" panose="020F0502020204030204" pitchFamily="34" charset="0"/>
              </a:rPr>
              <a:t>County Demographic Data: </a:t>
            </a:r>
            <a:r>
              <a:rPr lang="en-US" sz="1800" u="sng" kern="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4"/>
              </a:rPr>
              <a:t>https://www.kaggle.com/datasets/asaniczka/us-cost-of-living-dataset-3171-counties</a:t>
            </a:r>
            <a:endParaRPr lang="en-US" sz="1800" u="sng" kern="0" dirty="0">
              <a:solidFill>
                <a:srgbClr val="0563C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endParaRPr lang="en-US" sz="1800" u="sng" kern="0" dirty="0">
              <a:solidFill>
                <a:srgbClr val="0563C1"/>
              </a:solidFill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CDA3639F-372A-B99D-256B-0E66E78F87AC}"/>
              </a:ext>
            </a:extLst>
          </p:cNvPr>
          <p:cNvSpPr txBox="1">
            <a:spLocks/>
          </p:cNvSpPr>
          <p:nvPr/>
        </p:nvSpPr>
        <p:spPr>
          <a:xfrm>
            <a:off x="609520" y="254777"/>
            <a:ext cx="10971373" cy="798753"/>
          </a:xfrm>
          <a:prstGeom prst="rect">
            <a:avLst/>
          </a:prstGeom>
        </p:spPr>
        <p:txBody>
          <a:bodyPr/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3800" kern="1200">
                <a:solidFill>
                  <a:sysClr val="windowText" lastClr="000000"/>
                </a:solidFill>
                <a:latin typeface="맑은 고딕" pitchFamily="50" charset="-127"/>
                <a:ea typeface="맑은 고딕" pitchFamily="50" charset="-127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+mj-lt"/>
              </a:rPr>
              <a:t>Data Sets</a:t>
            </a:r>
          </a:p>
        </p:txBody>
      </p:sp>
    </p:spTree>
    <p:extLst>
      <p:ext uri="{BB962C8B-B14F-4D97-AF65-F5344CB8AC3E}">
        <p14:creationId xmlns:p14="http://schemas.microsoft.com/office/powerpoint/2010/main" val="3726884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text boxes&#10;&#10;Description automatically generated with medium confidence">
            <a:extLst>
              <a:ext uri="{FF2B5EF4-FFF2-40B4-BE49-F238E27FC236}">
                <a16:creationId xmlns:a16="http://schemas.microsoft.com/office/drawing/2014/main" id="{AD5F4ED1-BE31-00EF-527A-45DCD1FA5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6" y="1125538"/>
            <a:ext cx="10127654" cy="2111846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D4DF18-CC61-EB10-64FD-33FDAC1AEE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520" y="3357786"/>
            <a:ext cx="2257740" cy="3000794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FF7AFAAC-4C27-040E-D03D-A6F3D8F00AAA}"/>
              </a:ext>
            </a:extLst>
          </p:cNvPr>
          <p:cNvSpPr txBox="1">
            <a:spLocks/>
          </p:cNvSpPr>
          <p:nvPr/>
        </p:nvSpPr>
        <p:spPr>
          <a:xfrm>
            <a:off x="609520" y="254777"/>
            <a:ext cx="10971373" cy="798753"/>
          </a:xfrm>
          <a:prstGeom prst="rect">
            <a:avLst/>
          </a:prstGeom>
        </p:spPr>
        <p:txBody>
          <a:bodyPr/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3800" kern="1200">
                <a:solidFill>
                  <a:sysClr val="windowText" lastClr="000000"/>
                </a:solidFill>
                <a:latin typeface="맑은 고딕" pitchFamily="50" charset="-127"/>
                <a:ea typeface="맑은 고딕" pitchFamily="50" charset="-127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+mj-lt"/>
              </a:rPr>
              <a:t>Dataframe</a:t>
            </a:r>
            <a:endParaRPr lang="en-US" sz="4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996B4-D9E1-2A2A-287E-56C0AC2E419C}"/>
              </a:ext>
            </a:extLst>
          </p:cNvPr>
          <p:cNvSpPr txBox="1"/>
          <p:nvPr/>
        </p:nvSpPr>
        <p:spPr>
          <a:xfrm>
            <a:off x="1126654" y="3717826"/>
            <a:ext cx="655272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b="1" i="1" kern="0" dirty="0">
                <a:solidFill>
                  <a:schemeClr val="bg1"/>
                </a:solidFill>
                <a:latin typeface="+mj-lt"/>
                <a:ea typeface="Times New Roman" panose="02020603050405020304" pitchFamily="18" charset="0"/>
                <a:cs typeface="Calibri" panose="020F0502020204030204" pitchFamily="34" charset="0"/>
              </a:rPr>
              <a:t>Merged/Cleansed Dataframe: 21 Columns and 9002 Observations</a:t>
            </a:r>
            <a:endParaRPr lang="en-US" sz="1800" b="1" kern="0" dirty="0">
              <a:solidFill>
                <a:srgbClr val="0563C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724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B5646AF-3A15-ED19-655B-F919D14A5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Location</a:t>
            </a:r>
            <a:endParaRPr lang="en-US" dirty="0"/>
          </a:p>
        </p:txBody>
      </p:sp>
      <p:pic>
        <p:nvPicPr>
          <p:cNvPr id="4" name="Picture 3" descr="A map of a restaurant&#10;&#10;Description automatically generated">
            <a:extLst>
              <a:ext uri="{FF2B5EF4-FFF2-40B4-BE49-F238E27FC236}">
                <a16:creationId xmlns:a16="http://schemas.microsoft.com/office/drawing/2014/main" id="{5266F065-EDC5-C56E-B9DB-161F50395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05" y="909514"/>
            <a:ext cx="10280402" cy="563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352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561F51-2383-DB0A-CEEB-877FE7414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 Favorites</a:t>
            </a:r>
          </a:p>
        </p:txBody>
      </p:sp>
      <p:pic>
        <p:nvPicPr>
          <p:cNvPr id="4" name="Picture 3" descr="A bar graph with different colored bars&#10;&#10;Description automatically generated">
            <a:extLst>
              <a:ext uri="{FF2B5EF4-FFF2-40B4-BE49-F238E27FC236}">
                <a16:creationId xmlns:a16="http://schemas.microsoft.com/office/drawing/2014/main" id="{EEE72B9E-16E7-49A0-24C2-6FB804397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806" y="981522"/>
            <a:ext cx="7362252" cy="54259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4549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561F51-2383-DB0A-CEEB-877FE7414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 Town Favorites</a:t>
            </a:r>
          </a:p>
        </p:txBody>
      </p:sp>
      <p:pic>
        <p:nvPicPr>
          <p:cNvPr id="2" name="Picture 1" descr="A graph with different colored bars&#10;&#10;Description automatically generated">
            <a:extLst>
              <a:ext uri="{FF2B5EF4-FFF2-40B4-BE49-F238E27FC236}">
                <a16:creationId xmlns:a16="http://schemas.microsoft.com/office/drawing/2014/main" id="{ACC467EB-7592-5158-5E54-9B60FB2791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678" y="2088867"/>
            <a:ext cx="11117055" cy="22364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9019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561F51-2383-DB0A-CEEB-877FE7414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Pizza Topping Correlations </a:t>
            </a:r>
            <a:r>
              <a:rPr lang="en-US" sz="3200"/>
              <a:t>by US Town</a:t>
            </a:r>
            <a:endParaRPr lang="en-US" sz="3200" dirty="0"/>
          </a:p>
        </p:txBody>
      </p:sp>
      <p:pic>
        <p:nvPicPr>
          <p:cNvPr id="4" name="Picture 3" descr="A colorful squares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190502CB-E38B-D967-B514-0E51ED53B2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976" y="1413570"/>
            <a:ext cx="5834459" cy="44050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5464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561F51-2383-DB0A-CEEB-877FE7414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Feature Engineering</a:t>
            </a:r>
          </a:p>
        </p:txBody>
      </p:sp>
      <p:pic>
        <p:nvPicPr>
          <p:cNvPr id="2" name="Picture 1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576BA5D4-0599-492B-32D9-FE81C10B2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782" y="1122006"/>
            <a:ext cx="7220272" cy="42735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A792FF-0892-12B1-98BD-DFA7FA553988}"/>
              </a:ext>
            </a:extLst>
          </p:cNvPr>
          <p:cNvSpPr txBox="1"/>
          <p:nvPr/>
        </p:nvSpPr>
        <p:spPr>
          <a:xfrm>
            <a:off x="262558" y="5464019"/>
            <a:ext cx="111023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solidFill>
                  <a:schemeClr val="bg1"/>
                </a:solidFill>
                <a:latin typeface="+mj-lt"/>
              </a:rPr>
              <a:t>48 Optimized Clusters Created from Menu Item Description.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  <a:latin typeface="+mj-lt"/>
              </a:rPr>
              <a:t>New Column Created Called ‘Category’.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F33988-C5D3-A4AA-95F8-C1193A3227A9}"/>
              </a:ext>
            </a:extLst>
          </p:cNvPr>
          <p:cNvSpPr txBox="1"/>
          <p:nvPr/>
        </p:nvSpPr>
        <p:spPr>
          <a:xfrm>
            <a:off x="5888918" y="1773610"/>
            <a:ext cx="1502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Hawaiian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1E836A-DABA-1030-7CFC-E32167AAF394}"/>
              </a:ext>
            </a:extLst>
          </p:cNvPr>
          <p:cNvSpPr txBox="1"/>
          <p:nvPr/>
        </p:nvSpPr>
        <p:spPr>
          <a:xfrm>
            <a:off x="6311230" y="4470425"/>
            <a:ext cx="1502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BBQ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9D7370-5F35-E013-5DCC-4B3C076DD9D5}"/>
              </a:ext>
            </a:extLst>
          </p:cNvPr>
          <p:cNvSpPr txBox="1"/>
          <p:nvPr/>
        </p:nvSpPr>
        <p:spPr>
          <a:xfrm>
            <a:off x="4613860" y="1995974"/>
            <a:ext cx="1502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Greek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18F93-A4CD-83D2-6472-89D8A22991FD}"/>
              </a:ext>
            </a:extLst>
          </p:cNvPr>
          <p:cNvSpPr txBox="1"/>
          <p:nvPr/>
        </p:nvSpPr>
        <p:spPr>
          <a:xfrm>
            <a:off x="7679382" y="3258774"/>
            <a:ext cx="1502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Sicilian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9C1FF1-49D6-F44C-BA3A-9B4C56E1D16D}"/>
              </a:ext>
            </a:extLst>
          </p:cNvPr>
          <p:cNvSpPr txBox="1"/>
          <p:nvPr/>
        </p:nvSpPr>
        <p:spPr>
          <a:xfrm>
            <a:off x="8409199" y="3258774"/>
            <a:ext cx="1502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Meat </a:t>
            </a:r>
          </a:p>
          <a:p>
            <a:r>
              <a:rPr lang="en-US" sz="1400" b="1" dirty="0"/>
              <a:t>Lovers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1F6588-E468-B08A-BC16-A29752B1E637}"/>
              </a:ext>
            </a:extLst>
          </p:cNvPr>
          <p:cNvSpPr txBox="1"/>
          <p:nvPr/>
        </p:nvSpPr>
        <p:spPr>
          <a:xfrm>
            <a:off x="4655046" y="3933850"/>
            <a:ext cx="1502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Mini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D07F8C-2AE8-1A73-3122-EC40BBE60960}"/>
              </a:ext>
            </a:extLst>
          </p:cNvPr>
          <p:cNvSpPr txBox="1"/>
          <p:nvPr/>
        </p:nvSpPr>
        <p:spPr>
          <a:xfrm>
            <a:off x="3903830" y="2252271"/>
            <a:ext cx="1502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Taco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779CDA-CF49-F64D-32C9-DC5865DE1096}"/>
              </a:ext>
            </a:extLst>
          </p:cNvPr>
          <p:cNvSpPr txBox="1"/>
          <p:nvPr/>
        </p:nvSpPr>
        <p:spPr>
          <a:xfrm>
            <a:off x="6846423" y="1995973"/>
            <a:ext cx="15024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White</a:t>
            </a:r>
          </a:p>
        </p:txBody>
      </p:sp>
    </p:spTree>
    <p:extLst>
      <p:ext uri="{BB962C8B-B14F-4D97-AF65-F5344CB8AC3E}">
        <p14:creationId xmlns:p14="http://schemas.microsoft.com/office/powerpoint/2010/main" val="1103701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12636</TotalTime>
  <Words>248</Words>
  <Application>Microsoft Office PowerPoint</Application>
  <PresentationFormat>Custom</PresentationFormat>
  <Paragraphs>42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Noto Sans</vt:lpstr>
      <vt:lpstr>Calibri</vt:lpstr>
      <vt:lpstr>맑은 고딕</vt:lpstr>
      <vt:lpstr>Calibri Light</vt:lpstr>
      <vt:lpstr>굴림체</vt:lpstr>
      <vt:lpstr>Office 테마</vt:lpstr>
      <vt:lpstr>Colorado Pizza Project</vt:lpstr>
      <vt:lpstr>Problem Statement</vt:lpstr>
      <vt:lpstr>PowerPoint Presentation</vt:lpstr>
      <vt:lpstr>PowerPoint Presentation</vt:lpstr>
      <vt:lpstr>Location</vt:lpstr>
      <vt:lpstr>CO Favorites</vt:lpstr>
      <vt:lpstr>CO Town Favorites</vt:lpstr>
      <vt:lpstr>Pizza Topping Correlations by US Town</vt:lpstr>
      <vt:lpstr>Feature Engineering</vt:lpstr>
      <vt:lpstr>Feature Engineering and Processing</vt:lpstr>
      <vt:lpstr>PowerPoint Presentation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Joshua J. Hiatt</cp:lastModifiedBy>
  <cp:revision>2</cp:revision>
  <dcterms:created xsi:type="dcterms:W3CDTF">2010-02-01T08:03:16Z</dcterms:created>
  <dcterms:modified xsi:type="dcterms:W3CDTF">2024-01-22T20:43:51Z</dcterms:modified>
  <cp:category>www.slidemembers.com</cp:category>
</cp:coreProperties>
</file>

<file path=docProps/thumbnail.jpeg>
</file>